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62" r:id="rId6"/>
    <p:sldId id="263" r:id="rId7"/>
    <p:sldId id="268" r:id="rId8"/>
    <p:sldId id="264" r:id="rId9"/>
    <p:sldId id="267" r:id="rId10"/>
    <p:sldId id="270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02"/>
    <p:restoredTop sz="94828"/>
  </p:normalViewPr>
  <p:slideViewPr>
    <p:cSldViewPr snapToGrid="0">
      <p:cViewPr varScale="1">
        <p:scale>
          <a:sx n="96" d="100"/>
          <a:sy n="96" d="100"/>
        </p:scale>
        <p:origin x="90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26125a8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26125a8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273350d7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273350d7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715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6125a8a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6125a8a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26125a8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26125a8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26125a8a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26125a8a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273350d7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273350d7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273350d7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273350d7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273350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273350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273350d7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273350d7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tiff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b="1" dirty="0">
                <a:solidFill>
                  <a:srgbClr val="222222"/>
                </a:solidFill>
                <a:highlight>
                  <a:srgbClr val="FFFFFF"/>
                </a:highlight>
              </a:rPr>
              <a:t>Diseño y elaboración de prototipo de equipo de telemedicina para la monitorización remota de variables vitales en el contexto de pandemia por coronavirus Covid-19</a:t>
            </a:r>
            <a:endParaRPr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0CCD8-DBB4-4A4F-9C28-65FBACD0C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3BD26A-AAA1-DD45-A205-C8A7B58C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45429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22222"/>
                </a:solidFill>
              </a:rPr>
              <a:t> </a:t>
            </a:r>
            <a:r>
              <a:rPr lang="es" dirty="0"/>
              <a:t>Alcance</a:t>
            </a:r>
            <a:r>
              <a:rPr lang="es" sz="1100" dirty="0">
                <a:solidFill>
                  <a:srgbClr val="222222"/>
                </a:solidFill>
              </a:rPr>
              <a:t>: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222222"/>
                </a:solidFill>
              </a:rPr>
              <a:t>Elaboración de equipo prototipo de telemedicina para monitorización remota de oximetría de pacientes. Los equipos servirían de dotación de instituciones hospitalarias a utilizarse en pacientes atendidos tanto en las mismas instalaciones de los hospitales, o adecuadas para ello, como a nivel domiciliario. Equipos a utilizarse en caso de NO tener otra alternativa para la monitorización de los pacientes.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075" y="3385787"/>
            <a:ext cx="1185200" cy="11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l="14199" t="15423" r="11533" b="16148"/>
          <a:stretch/>
        </p:blipFill>
        <p:spPr>
          <a:xfrm>
            <a:off x="3953663" y="1574538"/>
            <a:ext cx="1528000" cy="15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3953725" y="4570963"/>
            <a:ext cx="15279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</a:rPr>
              <a:t>Servidor</a:t>
            </a:r>
            <a:r>
              <a:rPr lang="es">
                <a:solidFill>
                  <a:srgbClr val="F1C232"/>
                </a:solidFill>
              </a:rPr>
              <a:t> </a:t>
            </a:r>
            <a:r>
              <a:rPr lang="es" sz="1000">
                <a:solidFill>
                  <a:srgbClr val="FF9900"/>
                </a:solidFill>
              </a:rPr>
              <a:t>local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5">
            <a:alphaModFix/>
          </a:blip>
          <a:srcRect l="12625" t="12218" b="24009"/>
          <a:stretch/>
        </p:blipFill>
        <p:spPr>
          <a:xfrm>
            <a:off x="366050" y="2131412"/>
            <a:ext cx="2688248" cy="20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6">
            <a:alphaModFix/>
          </a:blip>
          <a:srcRect l="24145" t="24029" r="25382" b="20666"/>
          <a:stretch/>
        </p:blipFill>
        <p:spPr>
          <a:xfrm>
            <a:off x="7298163" y="3615900"/>
            <a:ext cx="1081625" cy="11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3175" y="2420500"/>
            <a:ext cx="649551" cy="5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583150" y="2910413"/>
            <a:ext cx="26352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</a:rPr>
              <a:t>Servidor dedicado en la nube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733625" y="4419850"/>
            <a:ext cx="19215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0000FF"/>
                </a:solidFill>
              </a:rPr>
              <a:t>Sensor de oximetría en paciente y temperatura (opcional)</a:t>
            </a:r>
            <a:endParaRPr sz="1200"/>
          </a:p>
        </p:txBody>
      </p:sp>
      <p:sp>
        <p:nvSpPr>
          <p:cNvPr id="80" name="Google Shape;80;p16"/>
          <p:cNvSpPr txBox="1"/>
          <p:nvPr/>
        </p:nvSpPr>
        <p:spPr>
          <a:xfrm>
            <a:off x="6945824" y="3005925"/>
            <a:ext cx="15279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93C47D"/>
                </a:solidFill>
              </a:rPr>
              <a:t>Aplicación web y de Escritorio</a:t>
            </a:r>
            <a:endParaRPr sz="1000" dirty="0">
              <a:solidFill>
                <a:srgbClr val="93C47D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3396" y="1864675"/>
            <a:ext cx="2031150" cy="114124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7075024" y="4724900"/>
            <a:ext cx="15279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3C47D"/>
                </a:solidFill>
              </a:rPr>
              <a:t>Aplicación móvil</a:t>
            </a:r>
            <a:endParaRPr sz="1000">
              <a:solidFill>
                <a:srgbClr val="93C47D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7875" y="1114575"/>
            <a:ext cx="33246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0000FF"/>
                </a:solidFill>
              </a:rPr>
              <a:t>Monitorización de paciente</a:t>
            </a:r>
            <a:endParaRPr sz="2000" b="1">
              <a:solidFill>
                <a:srgbClr val="0000FF"/>
              </a:solidFill>
            </a:endParaRPr>
          </a:p>
        </p:txBody>
      </p:sp>
      <p:cxnSp>
        <p:nvCxnSpPr>
          <p:cNvPr id="84" name="Google Shape;84;p16"/>
          <p:cNvCxnSpPr/>
          <p:nvPr/>
        </p:nvCxnSpPr>
        <p:spPr>
          <a:xfrm rot="10800000" flipH="1">
            <a:off x="2867075" y="2661800"/>
            <a:ext cx="883500" cy="457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85;p16"/>
          <p:cNvSpPr txBox="1"/>
          <p:nvPr/>
        </p:nvSpPr>
        <p:spPr>
          <a:xfrm>
            <a:off x="3502813" y="1114575"/>
            <a:ext cx="242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FF9900"/>
                </a:solidFill>
              </a:rPr>
              <a:t>Base de datos</a:t>
            </a:r>
            <a:endParaRPr sz="2000" b="1">
              <a:solidFill>
                <a:srgbClr val="FF9900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624138" y="1151650"/>
            <a:ext cx="242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6AA84F"/>
                </a:solidFill>
              </a:rPr>
              <a:t>Monitorización</a:t>
            </a:r>
            <a:endParaRPr sz="2000" b="1">
              <a:solidFill>
                <a:srgbClr val="6AA84F"/>
              </a:solidFill>
            </a:endParaRPr>
          </a:p>
        </p:txBody>
      </p:sp>
      <p:cxnSp>
        <p:nvCxnSpPr>
          <p:cNvPr id="87" name="Google Shape;87;p16"/>
          <p:cNvCxnSpPr/>
          <p:nvPr/>
        </p:nvCxnSpPr>
        <p:spPr>
          <a:xfrm>
            <a:off x="2865575" y="3232625"/>
            <a:ext cx="870600" cy="56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88;p16"/>
          <p:cNvCxnSpPr/>
          <p:nvPr/>
        </p:nvCxnSpPr>
        <p:spPr>
          <a:xfrm rot="10800000" flipH="1">
            <a:off x="5863700" y="2938263"/>
            <a:ext cx="883500" cy="457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6"/>
          <p:cNvCxnSpPr/>
          <p:nvPr/>
        </p:nvCxnSpPr>
        <p:spPr>
          <a:xfrm>
            <a:off x="5830825" y="3395775"/>
            <a:ext cx="870600" cy="56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- Esquema general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con servidor local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463" y="2182686"/>
            <a:ext cx="967664" cy="1054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3324600" y="3197478"/>
            <a:ext cx="12474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</a:rPr>
              <a:t>Servidor</a:t>
            </a:r>
            <a:r>
              <a:rPr lang="es">
                <a:solidFill>
                  <a:srgbClr val="F1C232"/>
                </a:solidFill>
              </a:rPr>
              <a:t> </a:t>
            </a:r>
            <a:r>
              <a:rPr lang="es" sz="1000">
                <a:solidFill>
                  <a:srgbClr val="FF9900"/>
                </a:solidFill>
              </a:rPr>
              <a:t>local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l="47131" b="4861"/>
          <a:stretch/>
        </p:blipFill>
        <p:spPr>
          <a:xfrm>
            <a:off x="5798412" y="1829251"/>
            <a:ext cx="1799825" cy="18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649" y="1369513"/>
            <a:ext cx="2005000" cy="11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9300" y="1217575"/>
            <a:ext cx="502400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5846" y="3314700"/>
            <a:ext cx="63676" cy="6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5846" y="3467100"/>
            <a:ext cx="63676" cy="6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5846" y="3619500"/>
            <a:ext cx="63676" cy="6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0000" y="2362200"/>
            <a:ext cx="12954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0000" y="3778425"/>
            <a:ext cx="12954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5514975" y="3702225"/>
            <a:ext cx="2366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</a:rPr>
              <a:t>Central de monitoreo Frecuencia Cardíaca y Saturación de Oxígeno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02021" y="1061876"/>
            <a:ext cx="7581900" cy="3802800"/>
          </a:xfrm>
          <a:prstGeom prst="rect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1124325" y="4559478"/>
            <a:ext cx="12474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</a:rPr>
              <a:t>Habitaciones hospitalización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7675" y="1843663"/>
            <a:ext cx="274701" cy="2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1657" y="1843675"/>
            <a:ext cx="333300" cy="33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8"/>
          <p:cNvCxnSpPr/>
          <p:nvPr/>
        </p:nvCxnSpPr>
        <p:spPr>
          <a:xfrm>
            <a:off x="2548763" y="1827100"/>
            <a:ext cx="870600" cy="56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8"/>
          <p:cNvCxnSpPr/>
          <p:nvPr/>
        </p:nvCxnSpPr>
        <p:spPr>
          <a:xfrm rot="10800000" flipH="1">
            <a:off x="2642225" y="3686325"/>
            <a:ext cx="729600" cy="411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18"/>
          <p:cNvCxnSpPr/>
          <p:nvPr/>
        </p:nvCxnSpPr>
        <p:spPr>
          <a:xfrm rot="10800000" flipH="1">
            <a:off x="2531213" y="3008850"/>
            <a:ext cx="905700" cy="10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8"/>
          <p:cNvCxnSpPr/>
          <p:nvPr/>
        </p:nvCxnSpPr>
        <p:spPr>
          <a:xfrm rot="10800000" flipH="1">
            <a:off x="4432113" y="2998350"/>
            <a:ext cx="905700" cy="10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434255ED-F9E6-F340-8C56-7A622A4CEE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535" y="2083864"/>
            <a:ext cx="527318" cy="474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con servidor dedicado en la nube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l="47131" b="4861"/>
          <a:stretch/>
        </p:blipFill>
        <p:spPr>
          <a:xfrm>
            <a:off x="6997638" y="1383250"/>
            <a:ext cx="1093934" cy="11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74" y="1223975"/>
            <a:ext cx="2005000" cy="11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5">
            <a:alphaModFix/>
          </a:blip>
          <a:srcRect l="14199" t="15423" r="11533" b="16148"/>
          <a:stretch/>
        </p:blipFill>
        <p:spPr>
          <a:xfrm>
            <a:off x="4476751" y="2571750"/>
            <a:ext cx="878800" cy="8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3559200" y="3302238"/>
            <a:ext cx="26352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</a:rPr>
              <a:t>Servidor dedicado en la nube</a:t>
            </a:r>
            <a:endParaRPr sz="1000">
              <a:solidFill>
                <a:srgbClr val="FF9900"/>
              </a:solidFill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3850" y="2285100"/>
            <a:ext cx="1307925" cy="78860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516774" y="1046545"/>
            <a:ext cx="2505000" cy="2178600"/>
          </a:xfrm>
          <a:prstGeom prst="rect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6075" y="1046550"/>
            <a:ext cx="502400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4925" y="3257550"/>
            <a:ext cx="1199350" cy="155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9"/>
          <p:cNvGrpSpPr/>
          <p:nvPr/>
        </p:nvGrpSpPr>
        <p:grpSpPr>
          <a:xfrm>
            <a:off x="1167259" y="3720256"/>
            <a:ext cx="1204024" cy="1250301"/>
            <a:chOff x="2466975" y="3528232"/>
            <a:chExt cx="1657750" cy="1527365"/>
          </a:xfrm>
        </p:grpSpPr>
        <p:pic>
          <p:nvPicPr>
            <p:cNvPr id="144" name="Google Shape;144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466975" y="3528232"/>
              <a:ext cx="1657750" cy="1527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146187" y="4311303"/>
              <a:ext cx="211424" cy="2114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" name="Google Shape;14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3900" y="1695438"/>
            <a:ext cx="274701" cy="2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451663" y="4816713"/>
            <a:ext cx="26352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</a:rPr>
              <a:t>Hospitalización domiciliaria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51675" y="3235863"/>
            <a:ext cx="26352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</a:rPr>
              <a:t>Hospitalización en IPS</a:t>
            </a:r>
            <a:endParaRPr sz="1000">
              <a:solidFill>
                <a:srgbClr val="FF9900"/>
              </a:solidFill>
            </a:endParaRPr>
          </a:p>
        </p:txBody>
      </p:sp>
      <p:cxnSp>
        <p:nvCxnSpPr>
          <p:cNvPr id="149" name="Google Shape;149;p19"/>
          <p:cNvCxnSpPr/>
          <p:nvPr/>
        </p:nvCxnSpPr>
        <p:spPr>
          <a:xfrm>
            <a:off x="3188950" y="2180250"/>
            <a:ext cx="870600" cy="56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19"/>
          <p:cNvCxnSpPr/>
          <p:nvPr/>
        </p:nvCxnSpPr>
        <p:spPr>
          <a:xfrm rot="10800000" flipH="1">
            <a:off x="3021775" y="3903775"/>
            <a:ext cx="883500" cy="457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19"/>
          <p:cNvCxnSpPr/>
          <p:nvPr/>
        </p:nvCxnSpPr>
        <p:spPr>
          <a:xfrm rot="10800000" flipH="1">
            <a:off x="5591350" y="2450650"/>
            <a:ext cx="883500" cy="457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9"/>
          <p:cNvCxnSpPr/>
          <p:nvPr/>
        </p:nvCxnSpPr>
        <p:spPr>
          <a:xfrm>
            <a:off x="5533650" y="3624450"/>
            <a:ext cx="870600" cy="56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19"/>
          <p:cNvSpPr txBox="1"/>
          <p:nvPr/>
        </p:nvSpPr>
        <p:spPr>
          <a:xfrm>
            <a:off x="6227000" y="2571738"/>
            <a:ext cx="26352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</a:rPr>
              <a:t>Aplicación web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6227013" y="4772013"/>
            <a:ext cx="26352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</a:rPr>
              <a:t>Aplicación móvil</a:t>
            </a:r>
            <a:endParaRPr sz="1000">
              <a:solidFill>
                <a:srgbClr val="FF9900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D3EE037-A680-1648-972F-1CA1B8F68F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653" y="1932951"/>
            <a:ext cx="527318" cy="474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Evidencias funcionalidad actual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Accesorio de paciente / sensado de saturación de oxígeno en muñeca y envío de información a servidor</a:t>
            </a:r>
            <a:endParaRPr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8775CA-0233-AC4F-9C1C-850A09EA23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258"/>
          <a:stretch/>
        </p:blipFill>
        <p:spPr>
          <a:xfrm>
            <a:off x="311700" y="1484673"/>
            <a:ext cx="2910001" cy="34043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BFFF6F-9C94-8A42-A303-7FD215EB1E1E}"/>
              </a:ext>
            </a:extLst>
          </p:cNvPr>
          <p:cNvSpPr txBox="1"/>
          <p:nvPr/>
        </p:nvSpPr>
        <p:spPr>
          <a:xfrm>
            <a:off x="3890334" y="1992536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Sensor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6B3D779-B299-6E4B-8972-69C13D2C0835}"/>
              </a:ext>
            </a:extLst>
          </p:cNvPr>
          <p:cNvSpPr txBox="1"/>
          <p:nvPr/>
        </p:nvSpPr>
        <p:spPr>
          <a:xfrm>
            <a:off x="3890334" y="2879090"/>
            <a:ext cx="1251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/>
              <a:t>Microcontrolador con conexión wifi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ED1B89F-391A-0649-8E01-56BC5AE39787}"/>
              </a:ext>
            </a:extLst>
          </p:cNvPr>
          <p:cNvCxnSpPr>
            <a:cxnSpLocks/>
          </p:cNvCxnSpPr>
          <p:nvPr/>
        </p:nvCxnSpPr>
        <p:spPr>
          <a:xfrm flipH="1">
            <a:off x="2612101" y="2146424"/>
            <a:ext cx="1160206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D8A4F71-268F-A84D-8155-B117A901AB3C}"/>
              </a:ext>
            </a:extLst>
          </p:cNvPr>
          <p:cNvCxnSpPr>
            <a:cxnSpLocks/>
          </p:cNvCxnSpPr>
          <p:nvPr/>
        </p:nvCxnSpPr>
        <p:spPr>
          <a:xfrm flipH="1">
            <a:off x="2641598" y="3001556"/>
            <a:ext cx="1160206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CBB90-FBEE-C448-A24E-501FF3FD2E5D}"/>
              </a:ext>
            </a:extLst>
          </p:cNvPr>
          <p:cNvSpPr txBox="1"/>
          <p:nvPr/>
        </p:nvSpPr>
        <p:spPr>
          <a:xfrm>
            <a:off x="5668226" y="4008040"/>
            <a:ext cx="2464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/>
              <a:t>Mediciones de Saturación de oxígeno y Frecuencia cardíaca</a:t>
            </a:r>
          </a:p>
        </p:txBody>
      </p:sp>
      <p:pic>
        <p:nvPicPr>
          <p:cNvPr id="2" name="grabacionArchivoLeonel3short.mp4" descr="grabacionArchivoLeonel3short.mp4">
            <a:hlinkClick r:id="" action="ppaction://media"/>
            <a:extLst>
              <a:ext uri="{FF2B5EF4-FFF2-40B4-BE49-F238E27FC236}">
                <a16:creationId xmlns:a16="http://schemas.microsoft.com/office/drawing/2014/main" id="{93A22EF7-864B-E548-9AC8-08E814B0BC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42670" y="1425624"/>
            <a:ext cx="3115726" cy="2174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Plataforma revisión de pacientes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511D-96D2-4508-A2B6-F4D110AF4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83" y="1465770"/>
            <a:ext cx="5882929" cy="2932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móvil / lectura, desde el servidor, de signos vitales de paciente.</a:t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800" y="1375574"/>
            <a:ext cx="2132400" cy="376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</TotalTime>
  <Words>216</Words>
  <Application>Microsoft Office PowerPoint</Application>
  <PresentationFormat>On-screen Show (16:9)</PresentationFormat>
  <Paragraphs>30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Diseño y elaboración de prototipo de equipo de telemedicina para la monitorización remota de variables vitales en el contexto de pandemia por coronavirus Covid-19</vt:lpstr>
      <vt:lpstr> Alcance:</vt:lpstr>
      <vt:lpstr>Metodología - Esquema general</vt:lpstr>
      <vt:lpstr>Solución con servidor local</vt:lpstr>
      <vt:lpstr>Solución con servidor dedicado en la nube</vt:lpstr>
      <vt:lpstr>Evidencias funcionalidad actual</vt:lpstr>
      <vt:lpstr>Accesorio de paciente / sensado de saturación de oxígeno en muñeca y envío de información a servidor</vt:lpstr>
      <vt:lpstr>Plataforma revisión de pacientes</vt:lpstr>
      <vt:lpstr>Aplicación móvil / lectura, desde el servidor, de signos vitales de paciente.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elaboración de prototipo de equipo de telemedicina para la monitorización remota de variables vitales en el contexto de pandemia por coronavirus Covid-19</dc:title>
  <cp:lastModifiedBy>Juan Carlos Maya Gonzales</cp:lastModifiedBy>
  <cp:revision>13</cp:revision>
  <dcterms:modified xsi:type="dcterms:W3CDTF">2020-07-12T00:50:33Z</dcterms:modified>
</cp:coreProperties>
</file>